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9" r:id="rId5"/>
    <p:sldId id="261" r:id="rId6"/>
    <p:sldId id="262" r:id="rId7"/>
    <p:sldId id="260" r:id="rId8"/>
    <p:sldId id="267" r:id="rId9"/>
    <p:sldId id="264" r:id="rId10"/>
    <p:sldId id="265" r:id="rId11"/>
    <p:sldId id="276" r:id="rId12"/>
    <p:sldId id="277" r:id="rId13"/>
    <p:sldId id="278" r:id="rId14"/>
    <p:sldId id="279" r:id="rId15"/>
    <p:sldId id="266" r:id="rId16"/>
    <p:sldId id="268" r:id="rId17"/>
    <p:sldId id="269" r:id="rId18"/>
    <p:sldId id="270" r:id="rId19"/>
    <p:sldId id="271" r:id="rId20"/>
    <p:sldId id="273" r:id="rId21"/>
    <p:sldId id="272" r:id="rId22"/>
    <p:sldId id="27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3.svg"/><Relationship Id="rId1" Type="http://schemas.openxmlformats.org/officeDocument/2006/relationships/image" Target="../media/image10.png"/><Relationship Id="rId6" Type="http://schemas.openxmlformats.org/officeDocument/2006/relationships/image" Target="../media/image7.svg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DD755-053F-41AB-8739-EF3864D768A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6_2" csCatId="accent6" phldr="1"/>
      <dgm:spPr/>
      <dgm:t>
        <a:bodyPr/>
        <a:lstStyle/>
        <a:p>
          <a:endParaRPr lang="en-US"/>
        </a:p>
      </dgm:t>
    </dgm:pt>
    <dgm:pt modelId="{17AFB121-A414-4F40-9996-EE8C956FE9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Lack of care for work, necessary tasks, relationships (Compassion Fatigue)</a:t>
          </a:r>
        </a:p>
      </dgm:t>
    </dgm:pt>
    <dgm:pt modelId="{6E93C1CB-F41C-4F22-B668-2C2BC59C7A18}" type="parTrans" cxnId="{2B6088E5-7C49-46CA-980E-F74F9DE51B1C}">
      <dgm:prSet/>
      <dgm:spPr/>
      <dgm:t>
        <a:bodyPr/>
        <a:lstStyle/>
        <a:p>
          <a:endParaRPr lang="en-US"/>
        </a:p>
      </dgm:t>
    </dgm:pt>
    <dgm:pt modelId="{3A403E7E-3EBF-4D4F-A429-66AF45985261}" type="sibTrans" cxnId="{2B6088E5-7C49-46CA-980E-F74F9DE51B1C}">
      <dgm:prSet/>
      <dgm:spPr/>
      <dgm:t>
        <a:bodyPr/>
        <a:lstStyle/>
        <a:p>
          <a:endParaRPr lang="en-US"/>
        </a:p>
      </dgm:t>
    </dgm:pt>
    <dgm:pt modelId="{3EBE1186-E0A6-45F2-98FC-DF42889AAA8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Lack of motivation</a:t>
          </a:r>
        </a:p>
      </dgm:t>
    </dgm:pt>
    <dgm:pt modelId="{7F653BA4-E4E4-4FA8-8557-31FB97695F2C}" type="parTrans" cxnId="{1131EE6F-D58A-4CE1-88B9-737142DF8295}">
      <dgm:prSet/>
      <dgm:spPr/>
      <dgm:t>
        <a:bodyPr/>
        <a:lstStyle/>
        <a:p>
          <a:endParaRPr lang="en-US"/>
        </a:p>
      </dgm:t>
    </dgm:pt>
    <dgm:pt modelId="{C2A02157-56BA-4469-B58A-C965CCBE3661}" type="sibTrans" cxnId="{1131EE6F-D58A-4CE1-88B9-737142DF8295}">
      <dgm:prSet/>
      <dgm:spPr/>
      <dgm:t>
        <a:bodyPr/>
        <a:lstStyle/>
        <a:p>
          <a:endParaRPr lang="en-US"/>
        </a:p>
      </dgm:t>
    </dgm:pt>
    <dgm:pt modelId="{5F95342A-2DE3-4D24-9DCC-E28165E6B1D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Increased irritability</a:t>
          </a:r>
        </a:p>
      </dgm:t>
    </dgm:pt>
    <dgm:pt modelId="{2BF4183F-142A-4267-AEA7-BD160E483004}" type="parTrans" cxnId="{DA134AF5-F9CA-421D-A9B2-16055A4544F0}">
      <dgm:prSet/>
      <dgm:spPr/>
      <dgm:t>
        <a:bodyPr/>
        <a:lstStyle/>
        <a:p>
          <a:endParaRPr lang="en-US"/>
        </a:p>
      </dgm:t>
    </dgm:pt>
    <dgm:pt modelId="{5485FDD8-1D55-4358-81E6-628B9E1DC870}" type="sibTrans" cxnId="{DA134AF5-F9CA-421D-A9B2-16055A4544F0}">
      <dgm:prSet/>
      <dgm:spPr/>
      <dgm:t>
        <a:bodyPr/>
        <a:lstStyle/>
        <a:p>
          <a:endParaRPr lang="en-US"/>
        </a:p>
      </dgm:t>
    </dgm:pt>
    <dgm:pt modelId="{BA43E9D6-CD1C-459C-B0D8-D9F41412BBD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else might you see as an indicator of burnout?</a:t>
          </a:r>
        </a:p>
      </dgm:t>
    </dgm:pt>
    <dgm:pt modelId="{CCE93BCA-FD6D-44BB-9408-B8935DA60E9F}" type="parTrans" cxnId="{E6C91315-092B-4DFF-A7F7-72168A2EBD8F}">
      <dgm:prSet/>
      <dgm:spPr/>
      <dgm:t>
        <a:bodyPr/>
        <a:lstStyle/>
        <a:p>
          <a:endParaRPr lang="en-US"/>
        </a:p>
      </dgm:t>
    </dgm:pt>
    <dgm:pt modelId="{7C7EB41B-6491-45CE-9952-6BE6A6C722B4}" type="sibTrans" cxnId="{E6C91315-092B-4DFF-A7F7-72168A2EBD8F}">
      <dgm:prSet/>
      <dgm:spPr/>
      <dgm:t>
        <a:bodyPr/>
        <a:lstStyle/>
        <a:p>
          <a:endParaRPr lang="en-US"/>
        </a:p>
      </dgm:t>
    </dgm:pt>
    <dgm:pt modelId="{0D2F9353-60F8-4085-8F63-EC7E28D0418E}" type="pres">
      <dgm:prSet presAssocID="{B46DD755-053F-41AB-8739-EF3864D768A6}" presName="root" presStyleCnt="0">
        <dgm:presLayoutVars>
          <dgm:dir/>
          <dgm:resizeHandles val="exact"/>
        </dgm:presLayoutVars>
      </dgm:prSet>
      <dgm:spPr/>
    </dgm:pt>
    <dgm:pt modelId="{FF4AE397-1C80-4E43-815D-939F6F002984}" type="pres">
      <dgm:prSet presAssocID="{17AFB121-A414-4F40-9996-EE8C956FE948}" presName="compNode" presStyleCnt="0"/>
      <dgm:spPr/>
    </dgm:pt>
    <dgm:pt modelId="{54EFDEED-4A69-40B7-ABBE-53775E0A3F51}" type="pres">
      <dgm:prSet presAssocID="{17AFB121-A414-4F40-9996-EE8C956FE948}" presName="bgRect" presStyleLbl="bgShp" presStyleIdx="0" presStyleCnt="4"/>
      <dgm:spPr>
        <a:solidFill>
          <a:schemeClr val="accent1">
            <a:lumMod val="40000"/>
            <a:lumOff val="60000"/>
          </a:schemeClr>
        </a:solidFill>
      </dgm:spPr>
    </dgm:pt>
    <dgm:pt modelId="{A99516D1-E2E4-425C-9E82-D8DBEDF6AB9C}" type="pres">
      <dgm:prSet presAssocID="{17AFB121-A414-4F40-9996-EE8C956FE94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2783CAB8-AD95-4CDD-B90C-694386BAF638}" type="pres">
      <dgm:prSet presAssocID="{17AFB121-A414-4F40-9996-EE8C956FE948}" presName="spaceRect" presStyleCnt="0"/>
      <dgm:spPr/>
    </dgm:pt>
    <dgm:pt modelId="{3EEAC728-F615-41D0-AFF5-17099E9EA412}" type="pres">
      <dgm:prSet presAssocID="{17AFB121-A414-4F40-9996-EE8C956FE948}" presName="parTx" presStyleLbl="revTx" presStyleIdx="0" presStyleCnt="4">
        <dgm:presLayoutVars>
          <dgm:chMax val="0"/>
          <dgm:chPref val="0"/>
        </dgm:presLayoutVars>
      </dgm:prSet>
      <dgm:spPr/>
    </dgm:pt>
    <dgm:pt modelId="{807EDA03-6D37-4BD3-B298-8029F39CEBF7}" type="pres">
      <dgm:prSet presAssocID="{3A403E7E-3EBF-4D4F-A429-66AF45985261}" presName="sibTrans" presStyleCnt="0"/>
      <dgm:spPr/>
    </dgm:pt>
    <dgm:pt modelId="{F21833F5-765B-4D43-9689-0467C96717C5}" type="pres">
      <dgm:prSet presAssocID="{3EBE1186-E0A6-45F2-98FC-DF42889AAA84}" presName="compNode" presStyleCnt="0"/>
      <dgm:spPr/>
    </dgm:pt>
    <dgm:pt modelId="{A8D9F0B8-EA88-4787-B3D1-573D468F8D62}" type="pres">
      <dgm:prSet presAssocID="{3EBE1186-E0A6-45F2-98FC-DF42889AAA84}" presName="bgRect" presStyleLbl="bgShp" presStyleIdx="1" presStyleCnt="4"/>
      <dgm:spPr>
        <a:solidFill>
          <a:schemeClr val="accent1">
            <a:lumMod val="60000"/>
            <a:lumOff val="40000"/>
          </a:schemeClr>
        </a:solidFill>
      </dgm:spPr>
    </dgm:pt>
    <dgm:pt modelId="{C45716A7-9437-4C4B-9A62-5C4DBA9509DC}" type="pres">
      <dgm:prSet presAssocID="{3EBE1186-E0A6-45F2-98FC-DF42889AAA8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92388D9D-9145-4FFD-9FD5-30E8994F56B3}" type="pres">
      <dgm:prSet presAssocID="{3EBE1186-E0A6-45F2-98FC-DF42889AAA84}" presName="spaceRect" presStyleCnt="0"/>
      <dgm:spPr/>
    </dgm:pt>
    <dgm:pt modelId="{99FBC31C-5901-4776-B6C6-CE15F4E36960}" type="pres">
      <dgm:prSet presAssocID="{3EBE1186-E0A6-45F2-98FC-DF42889AAA84}" presName="parTx" presStyleLbl="revTx" presStyleIdx="1" presStyleCnt="4">
        <dgm:presLayoutVars>
          <dgm:chMax val="0"/>
          <dgm:chPref val="0"/>
        </dgm:presLayoutVars>
      </dgm:prSet>
      <dgm:spPr/>
    </dgm:pt>
    <dgm:pt modelId="{DE2A3BFE-5931-420B-8EB0-BA8E75B396F8}" type="pres">
      <dgm:prSet presAssocID="{C2A02157-56BA-4469-B58A-C965CCBE3661}" presName="sibTrans" presStyleCnt="0"/>
      <dgm:spPr/>
    </dgm:pt>
    <dgm:pt modelId="{5FEE53B5-CAC1-41A6-BFEB-9E3790D105DD}" type="pres">
      <dgm:prSet presAssocID="{5F95342A-2DE3-4D24-9DCC-E28165E6B1DA}" presName="compNode" presStyleCnt="0"/>
      <dgm:spPr/>
    </dgm:pt>
    <dgm:pt modelId="{50CF46F5-AB01-46F5-AB1E-DD7291D41ED7}" type="pres">
      <dgm:prSet presAssocID="{5F95342A-2DE3-4D24-9DCC-E28165E6B1DA}" presName="bgRect" presStyleLbl="bgShp" presStyleIdx="2" presStyleCnt="4"/>
      <dgm:spPr>
        <a:solidFill>
          <a:schemeClr val="accent1">
            <a:lumMod val="75000"/>
          </a:schemeClr>
        </a:solidFill>
      </dgm:spPr>
    </dgm:pt>
    <dgm:pt modelId="{05C70951-9E77-4637-9E36-C467FA42604A}" type="pres">
      <dgm:prSet presAssocID="{5F95342A-2DE3-4D24-9DCC-E28165E6B1D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1EBD6271-C54B-42D7-B4F1-1D6772759D11}" type="pres">
      <dgm:prSet presAssocID="{5F95342A-2DE3-4D24-9DCC-E28165E6B1DA}" presName="spaceRect" presStyleCnt="0"/>
      <dgm:spPr/>
    </dgm:pt>
    <dgm:pt modelId="{313B27AE-B82F-46B4-B3AD-0816D1C8DC53}" type="pres">
      <dgm:prSet presAssocID="{5F95342A-2DE3-4D24-9DCC-E28165E6B1DA}" presName="parTx" presStyleLbl="revTx" presStyleIdx="2" presStyleCnt="4">
        <dgm:presLayoutVars>
          <dgm:chMax val="0"/>
          <dgm:chPref val="0"/>
        </dgm:presLayoutVars>
      </dgm:prSet>
      <dgm:spPr/>
    </dgm:pt>
    <dgm:pt modelId="{4DE3071E-AF44-4671-A761-1D96C412F271}" type="pres">
      <dgm:prSet presAssocID="{5485FDD8-1D55-4358-81E6-628B9E1DC870}" presName="sibTrans" presStyleCnt="0"/>
      <dgm:spPr/>
    </dgm:pt>
    <dgm:pt modelId="{A9B1E1CF-2104-48D4-918C-5A0F14E54E02}" type="pres">
      <dgm:prSet presAssocID="{BA43E9D6-CD1C-459C-B0D8-D9F41412BBD1}" presName="compNode" presStyleCnt="0"/>
      <dgm:spPr/>
    </dgm:pt>
    <dgm:pt modelId="{9A355B4D-36AA-49AC-8607-384231DE6E93}" type="pres">
      <dgm:prSet presAssocID="{BA43E9D6-CD1C-459C-B0D8-D9F41412BBD1}" presName="bgRect" presStyleLbl="bgShp" presStyleIdx="3" presStyleCnt="4"/>
      <dgm:spPr>
        <a:solidFill>
          <a:schemeClr val="accent1">
            <a:lumMod val="50000"/>
          </a:schemeClr>
        </a:solidFill>
      </dgm:spPr>
    </dgm:pt>
    <dgm:pt modelId="{32C4C53E-8E95-4ABB-A369-9B975E22C0F4}" type="pres">
      <dgm:prSet presAssocID="{BA43E9D6-CD1C-459C-B0D8-D9F41412BBD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D734701-7CD1-4186-B729-A48A754D6791}" type="pres">
      <dgm:prSet presAssocID="{BA43E9D6-CD1C-459C-B0D8-D9F41412BBD1}" presName="spaceRect" presStyleCnt="0"/>
      <dgm:spPr/>
    </dgm:pt>
    <dgm:pt modelId="{96941FDE-806E-486A-9D54-5991B6943520}" type="pres">
      <dgm:prSet presAssocID="{BA43E9D6-CD1C-459C-B0D8-D9F41412BBD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7795C09-957E-491A-A7F1-2DBDF9EA55FB}" type="presOf" srcId="{5F95342A-2DE3-4D24-9DCC-E28165E6B1DA}" destId="{313B27AE-B82F-46B4-B3AD-0816D1C8DC53}" srcOrd="0" destOrd="0" presId="urn:microsoft.com/office/officeart/2018/2/layout/IconVerticalSolidList"/>
    <dgm:cxn modelId="{E6C91315-092B-4DFF-A7F7-72168A2EBD8F}" srcId="{B46DD755-053F-41AB-8739-EF3864D768A6}" destId="{BA43E9D6-CD1C-459C-B0D8-D9F41412BBD1}" srcOrd="3" destOrd="0" parTransId="{CCE93BCA-FD6D-44BB-9408-B8935DA60E9F}" sibTransId="{7C7EB41B-6491-45CE-9952-6BE6A6C722B4}"/>
    <dgm:cxn modelId="{5CF42A23-E3BC-4802-8CAD-0DC29E7C8499}" type="presOf" srcId="{17AFB121-A414-4F40-9996-EE8C956FE948}" destId="{3EEAC728-F615-41D0-AFF5-17099E9EA412}" srcOrd="0" destOrd="0" presId="urn:microsoft.com/office/officeart/2018/2/layout/IconVerticalSolidList"/>
    <dgm:cxn modelId="{1131EE6F-D58A-4CE1-88B9-737142DF8295}" srcId="{B46DD755-053F-41AB-8739-EF3864D768A6}" destId="{3EBE1186-E0A6-45F2-98FC-DF42889AAA84}" srcOrd="1" destOrd="0" parTransId="{7F653BA4-E4E4-4FA8-8557-31FB97695F2C}" sibTransId="{C2A02157-56BA-4469-B58A-C965CCBE3661}"/>
    <dgm:cxn modelId="{5F437597-EECC-43B8-AE87-B78968201BF1}" type="presOf" srcId="{B46DD755-053F-41AB-8739-EF3864D768A6}" destId="{0D2F9353-60F8-4085-8F63-EC7E28D0418E}" srcOrd="0" destOrd="0" presId="urn:microsoft.com/office/officeart/2018/2/layout/IconVerticalSolidList"/>
    <dgm:cxn modelId="{27F30FB0-0B50-4F5F-B08F-AAE1932BDB2C}" type="presOf" srcId="{BA43E9D6-CD1C-459C-B0D8-D9F41412BBD1}" destId="{96941FDE-806E-486A-9D54-5991B6943520}" srcOrd="0" destOrd="0" presId="urn:microsoft.com/office/officeart/2018/2/layout/IconVerticalSolidList"/>
    <dgm:cxn modelId="{66C066E3-4A5E-4E39-8A73-3878A90A1D7D}" type="presOf" srcId="{3EBE1186-E0A6-45F2-98FC-DF42889AAA84}" destId="{99FBC31C-5901-4776-B6C6-CE15F4E36960}" srcOrd="0" destOrd="0" presId="urn:microsoft.com/office/officeart/2018/2/layout/IconVerticalSolidList"/>
    <dgm:cxn modelId="{2B6088E5-7C49-46CA-980E-F74F9DE51B1C}" srcId="{B46DD755-053F-41AB-8739-EF3864D768A6}" destId="{17AFB121-A414-4F40-9996-EE8C956FE948}" srcOrd="0" destOrd="0" parTransId="{6E93C1CB-F41C-4F22-B668-2C2BC59C7A18}" sibTransId="{3A403E7E-3EBF-4D4F-A429-66AF45985261}"/>
    <dgm:cxn modelId="{DA134AF5-F9CA-421D-A9B2-16055A4544F0}" srcId="{B46DD755-053F-41AB-8739-EF3864D768A6}" destId="{5F95342A-2DE3-4D24-9DCC-E28165E6B1DA}" srcOrd="2" destOrd="0" parTransId="{2BF4183F-142A-4267-AEA7-BD160E483004}" sibTransId="{5485FDD8-1D55-4358-81E6-628B9E1DC870}"/>
    <dgm:cxn modelId="{DE5DA9E4-60FD-4648-9BF0-8374E8BD6F40}" type="presParOf" srcId="{0D2F9353-60F8-4085-8F63-EC7E28D0418E}" destId="{FF4AE397-1C80-4E43-815D-939F6F002984}" srcOrd="0" destOrd="0" presId="urn:microsoft.com/office/officeart/2018/2/layout/IconVerticalSolidList"/>
    <dgm:cxn modelId="{F5903B5F-F112-4EDA-BEF6-A9BACA77199D}" type="presParOf" srcId="{FF4AE397-1C80-4E43-815D-939F6F002984}" destId="{54EFDEED-4A69-40B7-ABBE-53775E0A3F51}" srcOrd="0" destOrd="0" presId="urn:microsoft.com/office/officeart/2018/2/layout/IconVerticalSolidList"/>
    <dgm:cxn modelId="{B09EFA0F-1756-4028-A943-B32575B4CE0B}" type="presParOf" srcId="{FF4AE397-1C80-4E43-815D-939F6F002984}" destId="{A99516D1-E2E4-425C-9E82-D8DBEDF6AB9C}" srcOrd="1" destOrd="0" presId="urn:microsoft.com/office/officeart/2018/2/layout/IconVerticalSolidList"/>
    <dgm:cxn modelId="{4B6F953A-A144-4562-BD28-410429271BB6}" type="presParOf" srcId="{FF4AE397-1C80-4E43-815D-939F6F002984}" destId="{2783CAB8-AD95-4CDD-B90C-694386BAF638}" srcOrd="2" destOrd="0" presId="urn:microsoft.com/office/officeart/2018/2/layout/IconVerticalSolidList"/>
    <dgm:cxn modelId="{B62F1FBA-4D99-4660-BC66-7F7028272F04}" type="presParOf" srcId="{FF4AE397-1C80-4E43-815D-939F6F002984}" destId="{3EEAC728-F615-41D0-AFF5-17099E9EA412}" srcOrd="3" destOrd="0" presId="urn:microsoft.com/office/officeart/2018/2/layout/IconVerticalSolidList"/>
    <dgm:cxn modelId="{53241E7A-84C1-4045-A99F-457711D871EC}" type="presParOf" srcId="{0D2F9353-60F8-4085-8F63-EC7E28D0418E}" destId="{807EDA03-6D37-4BD3-B298-8029F39CEBF7}" srcOrd="1" destOrd="0" presId="urn:microsoft.com/office/officeart/2018/2/layout/IconVerticalSolidList"/>
    <dgm:cxn modelId="{396448F3-685B-49A7-8EF8-769FA1D92BA7}" type="presParOf" srcId="{0D2F9353-60F8-4085-8F63-EC7E28D0418E}" destId="{F21833F5-765B-4D43-9689-0467C96717C5}" srcOrd="2" destOrd="0" presId="urn:microsoft.com/office/officeart/2018/2/layout/IconVerticalSolidList"/>
    <dgm:cxn modelId="{A6684A69-DEF1-4366-8975-5E380D9B3CD6}" type="presParOf" srcId="{F21833F5-765B-4D43-9689-0467C96717C5}" destId="{A8D9F0B8-EA88-4787-B3D1-573D468F8D62}" srcOrd="0" destOrd="0" presId="urn:microsoft.com/office/officeart/2018/2/layout/IconVerticalSolidList"/>
    <dgm:cxn modelId="{E4D5B579-C0AE-4214-B5DC-5C884F771F81}" type="presParOf" srcId="{F21833F5-765B-4D43-9689-0467C96717C5}" destId="{C45716A7-9437-4C4B-9A62-5C4DBA9509DC}" srcOrd="1" destOrd="0" presId="urn:microsoft.com/office/officeart/2018/2/layout/IconVerticalSolidList"/>
    <dgm:cxn modelId="{3CDD0601-4191-4D36-837C-0752F3FC50E1}" type="presParOf" srcId="{F21833F5-765B-4D43-9689-0467C96717C5}" destId="{92388D9D-9145-4FFD-9FD5-30E8994F56B3}" srcOrd="2" destOrd="0" presId="urn:microsoft.com/office/officeart/2018/2/layout/IconVerticalSolidList"/>
    <dgm:cxn modelId="{11B7E601-0B4E-419C-9D56-845F7C5C1429}" type="presParOf" srcId="{F21833F5-765B-4D43-9689-0467C96717C5}" destId="{99FBC31C-5901-4776-B6C6-CE15F4E36960}" srcOrd="3" destOrd="0" presId="urn:microsoft.com/office/officeart/2018/2/layout/IconVerticalSolidList"/>
    <dgm:cxn modelId="{CBDE9542-18F2-446E-BA3D-63C0A472775D}" type="presParOf" srcId="{0D2F9353-60F8-4085-8F63-EC7E28D0418E}" destId="{DE2A3BFE-5931-420B-8EB0-BA8E75B396F8}" srcOrd="3" destOrd="0" presId="urn:microsoft.com/office/officeart/2018/2/layout/IconVerticalSolidList"/>
    <dgm:cxn modelId="{A70C7E2B-86E6-4B1C-84CE-59139F88F124}" type="presParOf" srcId="{0D2F9353-60F8-4085-8F63-EC7E28D0418E}" destId="{5FEE53B5-CAC1-41A6-BFEB-9E3790D105DD}" srcOrd="4" destOrd="0" presId="urn:microsoft.com/office/officeart/2018/2/layout/IconVerticalSolidList"/>
    <dgm:cxn modelId="{52E1A6ED-6131-41E2-9068-DB417044AD79}" type="presParOf" srcId="{5FEE53B5-CAC1-41A6-BFEB-9E3790D105DD}" destId="{50CF46F5-AB01-46F5-AB1E-DD7291D41ED7}" srcOrd="0" destOrd="0" presId="urn:microsoft.com/office/officeart/2018/2/layout/IconVerticalSolidList"/>
    <dgm:cxn modelId="{056F05CD-B0ED-4E06-A6CD-58B8F12B13B9}" type="presParOf" srcId="{5FEE53B5-CAC1-41A6-BFEB-9E3790D105DD}" destId="{05C70951-9E77-4637-9E36-C467FA42604A}" srcOrd="1" destOrd="0" presId="urn:microsoft.com/office/officeart/2018/2/layout/IconVerticalSolidList"/>
    <dgm:cxn modelId="{039FE8BF-9EB4-431E-A30B-C7583A6BDFA6}" type="presParOf" srcId="{5FEE53B5-CAC1-41A6-BFEB-9E3790D105DD}" destId="{1EBD6271-C54B-42D7-B4F1-1D6772759D11}" srcOrd="2" destOrd="0" presId="urn:microsoft.com/office/officeart/2018/2/layout/IconVerticalSolidList"/>
    <dgm:cxn modelId="{AAF25060-097E-4471-8D80-764206371DFA}" type="presParOf" srcId="{5FEE53B5-CAC1-41A6-BFEB-9E3790D105DD}" destId="{313B27AE-B82F-46B4-B3AD-0816D1C8DC53}" srcOrd="3" destOrd="0" presId="urn:microsoft.com/office/officeart/2018/2/layout/IconVerticalSolidList"/>
    <dgm:cxn modelId="{576679FA-CA10-4C6D-8E2C-09B3433B95E9}" type="presParOf" srcId="{0D2F9353-60F8-4085-8F63-EC7E28D0418E}" destId="{4DE3071E-AF44-4671-A761-1D96C412F271}" srcOrd="5" destOrd="0" presId="urn:microsoft.com/office/officeart/2018/2/layout/IconVerticalSolidList"/>
    <dgm:cxn modelId="{B9490FC4-0F69-4D0A-B174-6A6A7D8F639B}" type="presParOf" srcId="{0D2F9353-60F8-4085-8F63-EC7E28D0418E}" destId="{A9B1E1CF-2104-48D4-918C-5A0F14E54E02}" srcOrd="6" destOrd="0" presId="urn:microsoft.com/office/officeart/2018/2/layout/IconVerticalSolidList"/>
    <dgm:cxn modelId="{D821BB27-8841-46A0-98F9-41BFC32100C2}" type="presParOf" srcId="{A9B1E1CF-2104-48D4-918C-5A0F14E54E02}" destId="{9A355B4D-36AA-49AC-8607-384231DE6E93}" srcOrd="0" destOrd="0" presId="urn:microsoft.com/office/officeart/2018/2/layout/IconVerticalSolidList"/>
    <dgm:cxn modelId="{A26FDF82-9DBA-418D-BD47-2157BC7D4715}" type="presParOf" srcId="{A9B1E1CF-2104-48D4-918C-5A0F14E54E02}" destId="{32C4C53E-8E95-4ABB-A369-9B975E22C0F4}" srcOrd="1" destOrd="0" presId="urn:microsoft.com/office/officeart/2018/2/layout/IconVerticalSolidList"/>
    <dgm:cxn modelId="{3F17910A-90B2-4D36-AD33-33070E4165E4}" type="presParOf" srcId="{A9B1E1CF-2104-48D4-918C-5A0F14E54E02}" destId="{7D734701-7CD1-4186-B729-A48A754D6791}" srcOrd="2" destOrd="0" presId="urn:microsoft.com/office/officeart/2018/2/layout/IconVerticalSolidList"/>
    <dgm:cxn modelId="{D7CC5A9E-790E-4B0A-865F-CFB21D4E0C7D}" type="presParOf" srcId="{A9B1E1CF-2104-48D4-918C-5A0F14E54E02}" destId="{96941FDE-806E-486A-9D54-5991B694352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FDEED-4A69-40B7-ABBE-53775E0A3F51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516D1-E2E4-425C-9E82-D8DBEDF6AB9C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AC728-F615-41D0-AFF5-17099E9EA412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Lack of care for work, necessary tasks, relationships (Compassion Fatigue)</a:t>
          </a:r>
        </a:p>
      </dsp:txBody>
      <dsp:txXfrm>
        <a:off x="1057183" y="1805"/>
        <a:ext cx="9458416" cy="915310"/>
      </dsp:txXfrm>
    </dsp:sp>
    <dsp:sp modelId="{A8D9F0B8-EA88-4787-B3D1-573D468F8D62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716A7-9437-4C4B-9A62-5C4DBA9509DC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C31C-5901-4776-B6C6-CE15F4E36960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Lack of motivation</a:t>
          </a:r>
        </a:p>
      </dsp:txBody>
      <dsp:txXfrm>
        <a:off x="1057183" y="1145944"/>
        <a:ext cx="9458416" cy="915310"/>
      </dsp:txXfrm>
    </dsp:sp>
    <dsp:sp modelId="{50CF46F5-AB01-46F5-AB1E-DD7291D41ED7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C70951-9E77-4637-9E36-C467FA42604A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B27AE-B82F-46B4-B3AD-0816D1C8DC53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Increased irritability</a:t>
          </a:r>
        </a:p>
      </dsp:txBody>
      <dsp:txXfrm>
        <a:off x="1057183" y="2290082"/>
        <a:ext cx="9458416" cy="915310"/>
      </dsp:txXfrm>
    </dsp:sp>
    <dsp:sp modelId="{9A355B4D-36AA-49AC-8607-384231DE6E93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4C53E-8E95-4ABB-A369-9B975E22C0F4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41FDE-806E-486A-9D54-5991B6943520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else might you see as an indicator of burnout?</a:t>
          </a:r>
        </a:p>
      </dsp:txBody>
      <dsp:txXfrm>
        <a:off x="1057183" y="3434221"/>
        <a:ext cx="9458416" cy="915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96AB-BFD6-43E4-8E08-6E182D86A4E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311-AA40-4DA8-A2BE-F5CAE574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0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96AB-BFD6-43E4-8E08-6E182D86A4E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311-AA40-4DA8-A2BE-F5CAE574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0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96AB-BFD6-43E4-8E08-6E182D86A4E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311-AA40-4DA8-A2BE-F5CAE574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8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96AB-BFD6-43E4-8E08-6E182D86A4E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311-AA40-4DA8-A2BE-F5CAE574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2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96AB-BFD6-43E4-8E08-6E182D86A4E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311-AA40-4DA8-A2BE-F5CAE574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1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96AB-BFD6-43E4-8E08-6E182D86A4E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311-AA40-4DA8-A2BE-F5CAE574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3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96AB-BFD6-43E4-8E08-6E182D86A4E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311-AA40-4DA8-A2BE-F5CAE574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7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96AB-BFD6-43E4-8E08-6E182D86A4E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311-AA40-4DA8-A2BE-F5CAE574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8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96AB-BFD6-43E4-8E08-6E182D86A4E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311-AA40-4DA8-A2BE-F5CAE574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4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96AB-BFD6-43E4-8E08-6E182D86A4E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311-AA40-4DA8-A2BE-F5CAE574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2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96AB-BFD6-43E4-8E08-6E182D86A4E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4311-AA40-4DA8-A2BE-F5CAE574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7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96AB-BFD6-43E4-8E08-6E182D86A4E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4311-AA40-4DA8-A2BE-F5CAE574B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22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A356D8-A57E-47BD-9321-DD7921265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 anchor="ctr">
            <a:normAutofit/>
          </a:bodyPr>
          <a:lstStyle/>
          <a:p>
            <a:r>
              <a:rPr lang="en-US" sz="5800" dirty="0"/>
              <a:t>Self-Care 101: Taking Care of Yourself During </a:t>
            </a:r>
            <a:r>
              <a:rPr lang="en-US" sz="5800"/>
              <a:t>Graduate Studies</a:t>
            </a:r>
            <a:endParaRPr lang="en-US" sz="5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B7778-051A-4C2F-89BC-E40F4D735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Shane T. Spiker, PhD, BCBA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3CE1D23-5077-4AE7-AAF7-18FAD5DEF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558" y="4763028"/>
            <a:ext cx="1852884" cy="167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361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7E15A2-0FC6-47F9-90FF-3EF38EEE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Defining Self-Care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E55B9-8F4A-4C85-9FDE-A7C2956B5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400"/>
              <a:t>So where do we start?</a:t>
            </a:r>
          </a:p>
          <a:p>
            <a:r>
              <a:rPr lang="en-US" sz="2400"/>
              <a:t>At it’s core, self-care is a set of behaviors</a:t>
            </a:r>
          </a:p>
          <a:p>
            <a:r>
              <a:rPr lang="en-US" sz="2400"/>
              <a:t>Some domains of self-care include:</a:t>
            </a:r>
          </a:p>
          <a:p>
            <a:pPr lvl="1"/>
            <a:r>
              <a:rPr lang="en-US" dirty="0"/>
              <a:t>Hygiene</a:t>
            </a:r>
          </a:p>
          <a:p>
            <a:pPr lvl="1"/>
            <a:r>
              <a:rPr lang="en-US" dirty="0"/>
              <a:t>Professional</a:t>
            </a:r>
          </a:p>
          <a:p>
            <a:pPr lvl="1"/>
            <a:r>
              <a:rPr lang="en-US" dirty="0"/>
              <a:t>Mental Health/Psychological</a:t>
            </a:r>
          </a:p>
          <a:p>
            <a:r>
              <a:rPr lang="en-US" sz="2400"/>
              <a:t>So what do behaviors related to these domains look like?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12105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5E2711-16A4-4E37-A7F8-0EF24E3C9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Examples of Self-Caring Behavior</a:t>
            </a:r>
          </a:p>
        </p:txBody>
      </p:sp>
      <p:cxnSp>
        <p:nvCxnSpPr>
          <p:cNvPr id="28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7E1CE-6325-4736-BB3C-FE2209E61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Eating regularly and nutritiously</a:t>
            </a:r>
          </a:p>
          <a:p>
            <a:r>
              <a:rPr lang="en-US" sz="2400"/>
              <a:t>Regular exercise</a:t>
            </a:r>
          </a:p>
          <a:p>
            <a:r>
              <a:rPr lang="en-US" sz="2400"/>
              <a:t>If necessary, taking prescribed medication</a:t>
            </a:r>
          </a:p>
          <a:p>
            <a:r>
              <a:rPr lang="en-US" sz="2400"/>
              <a:t>Engaging in hygiene related tasks</a:t>
            </a:r>
          </a:p>
          <a:p>
            <a:r>
              <a:rPr lang="en-US" sz="2400"/>
              <a:t>Practicing a hobby</a:t>
            </a:r>
          </a:p>
          <a:p>
            <a:r>
              <a:rPr lang="en-US" sz="2400"/>
              <a:t>Attending an event related to your spirituality/religious practice</a:t>
            </a:r>
          </a:p>
          <a:p>
            <a:r>
              <a:rPr lang="en-US" sz="2400"/>
              <a:t>What else?</a:t>
            </a:r>
          </a:p>
        </p:txBody>
      </p:sp>
    </p:spTree>
    <p:extLst>
      <p:ext uri="{BB962C8B-B14F-4D97-AF65-F5344CB8AC3E}">
        <p14:creationId xmlns:p14="http://schemas.microsoft.com/office/powerpoint/2010/main" val="3678488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144E1C-250F-4D24-8A93-018DFA674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Other Examples of Self-Caring Behavior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E6C50-036A-40A4-921F-7514CC275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Saying “no” when you’ve got too much to do</a:t>
            </a:r>
          </a:p>
          <a:p>
            <a:r>
              <a:rPr lang="en-US" sz="2400"/>
              <a:t>Setting a boundary with friends</a:t>
            </a:r>
          </a:p>
          <a:p>
            <a:r>
              <a:rPr lang="en-US" sz="2400"/>
              <a:t>Staying home and watching a favorite movie</a:t>
            </a:r>
          </a:p>
          <a:p>
            <a:r>
              <a:rPr lang="en-US" sz="2400"/>
              <a:t>NOT answering the phone/quiet time</a:t>
            </a:r>
          </a:p>
          <a:p>
            <a:r>
              <a:rPr lang="en-US" sz="2400"/>
              <a:t>Asking for help</a:t>
            </a:r>
          </a:p>
          <a:p>
            <a:r>
              <a:rPr lang="en-US" sz="2400"/>
              <a:t>Budgeting for necessities and preferences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7704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64C98C-8B56-4A56-B545-A72B0E69B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So, how do we do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14403-7D6D-44E0-83A9-4D78BF2AC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US" sz="2000" dirty="0"/>
              <a:t>How do we…</a:t>
            </a:r>
          </a:p>
          <a:p>
            <a:pPr lvl="1"/>
            <a:r>
              <a:rPr lang="en-US" sz="2000" dirty="0"/>
              <a:t>Say “no” to opportunities outside of our work and not experience FOMO?</a:t>
            </a:r>
          </a:p>
          <a:p>
            <a:pPr lvl="1"/>
            <a:r>
              <a:rPr lang="en-US" sz="2000" dirty="0"/>
              <a:t>Ensure we have financial security when grad school is a full-time job itself?</a:t>
            </a:r>
          </a:p>
          <a:p>
            <a:pPr lvl="1"/>
            <a:r>
              <a:rPr lang="en-US" sz="2000" dirty="0"/>
              <a:t>Set boundaries with friends/family/co-workers without damaging relationships?</a:t>
            </a:r>
          </a:p>
          <a:p>
            <a:pPr lvl="1"/>
            <a:r>
              <a:rPr lang="en-US" sz="2000" dirty="0"/>
              <a:t>Improve our social lives without creating a detriment to our quality of life?</a:t>
            </a:r>
          </a:p>
          <a:p>
            <a:pPr lvl="1"/>
            <a:r>
              <a:rPr lang="en-US" sz="2000" dirty="0"/>
              <a:t>Take steps to ask for help, or even recognize we NEED help?</a:t>
            </a:r>
          </a:p>
          <a:p>
            <a:pPr lvl="1"/>
            <a:r>
              <a:rPr lang="en-US" sz="2000" dirty="0"/>
              <a:t>Prevent burnout?</a:t>
            </a:r>
          </a:p>
          <a:p>
            <a:pPr lvl="1"/>
            <a:endParaRPr lang="en-US" sz="2000" dirty="0"/>
          </a:p>
          <a:p>
            <a:r>
              <a:rPr lang="en-US" sz="2400" dirty="0"/>
              <a:t>Here’s a hint: Start small</a:t>
            </a:r>
          </a:p>
        </p:txBody>
      </p:sp>
    </p:spTree>
    <p:extLst>
      <p:ext uri="{BB962C8B-B14F-4D97-AF65-F5344CB8AC3E}">
        <p14:creationId xmlns:p14="http://schemas.microsoft.com/office/powerpoint/2010/main" val="3070742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B2F3E4-117E-4122-9C95-FA5D2EB61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Start at the beginning, not the end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47E9A-3C1B-4D6B-9E55-2DB093BC6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000" dirty="0"/>
              <a:t>Behavior change requires time and planning</a:t>
            </a:r>
          </a:p>
          <a:p>
            <a:r>
              <a:rPr lang="en-US" sz="2000" dirty="0"/>
              <a:t>If you start with the end goal, you’ll likely struggle to continue</a:t>
            </a:r>
          </a:p>
          <a:p>
            <a:pPr lvl="1"/>
            <a:r>
              <a:rPr lang="en-US" sz="2000" dirty="0"/>
              <a:t>Think New Year’s Resolutions – Why do we never follow through?</a:t>
            </a:r>
          </a:p>
          <a:p>
            <a:r>
              <a:rPr lang="en-US" sz="2000" dirty="0"/>
              <a:t>Start small and build up the skill you want to improve</a:t>
            </a:r>
          </a:p>
          <a:p>
            <a:pPr lvl="1"/>
            <a:r>
              <a:rPr lang="en-US" sz="2000" dirty="0"/>
              <a:t>Meet yourself where you’re at</a:t>
            </a:r>
          </a:p>
          <a:p>
            <a:r>
              <a:rPr lang="en-US" sz="2000" dirty="0"/>
              <a:t>Focus on the BEHAVIOR and something doable, not the end result</a:t>
            </a:r>
          </a:p>
          <a:p>
            <a:r>
              <a:rPr lang="en-US" sz="2000" dirty="0"/>
              <a:t>Example: Losing weight</a:t>
            </a:r>
          </a:p>
          <a:p>
            <a:pPr lvl="1"/>
            <a:r>
              <a:rPr lang="en-US" sz="2000" dirty="0"/>
              <a:t>Goal: I want to lose 20 pounds</a:t>
            </a:r>
          </a:p>
          <a:p>
            <a:pPr lvl="1"/>
            <a:r>
              <a:rPr lang="en-US" sz="2000" dirty="0"/>
              <a:t>Behavior: Exercise 5 x per week for at least 1 hour per session</a:t>
            </a:r>
          </a:p>
          <a:p>
            <a:pPr lvl="1"/>
            <a:r>
              <a:rPr lang="en-US" sz="2000" dirty="0"/>
              <a:t>Where might I start with this?</a:t>
            </a:r>
          </a:p>
          <a:p>
            <a:pPr lvl="1"/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3944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45E29B-B971-41C6-A57B-B29BBB108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C76015D-CFEA-4204-9A50-352560FFC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7325C43C-72B5-4DC9-B386-90859B58BF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95AD9A4-5AF5-48C4-BC2A-635316433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AF4A3D62-D56C-4A32-8C75-100D383EC6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E1F47E4-066D-4C27-98C8-B2B2C7B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38772"/>
            <a:ext cx="12192000" cy="39804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E20503-C445-41A2-AEE5-2791E6436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0505"/>
            <a:ext cx="10515600" cy="935025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Let’s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D0B0C-22E0-4854-BC62-35938A1F4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4952" y="3012928"/>
            <a:ext cx="7422096" cy="2109445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Select a behavior you consider self-care. This can include areas like activities of daily living, psychological well-being, or professional well-being.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Define the behavior you want to see improve.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How well do you do this behavior now?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How can you do this differently or more effectively?</a:t>
            </a:r>
          </a:p>
        </p:txBody>
      </p:sp>
    </p:spTree>
    <p:extLst>
      <p:ext uri="{BB962C8B-B14F-4D97-AF65-F5344CB8AC3E}">
        <p14:creationId xmlns:p14="http://schemas.microsoft.com/office/powerpoint/2010/main" val="1124404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4F209C-C20E-4FA7-B241-1EF4F8D19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564234-45B0-4ED8-A9E2-199C00173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D48347-9E02-4509-B983-022DE9BB5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</a:rPr>
              <a:t>Consider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880A0-78B3-4983-98A8-A656ECDF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406"/>
            <a:ext cx="10515600" cy="4065986"/>
          </a:xfrm>
        </p:spPr>
        <p:txBody>
          <a:bodyPr anchor="ctr">
            <a:normAutofit/>
          </a:bodyPr>
          <a:lstStyle/>
          <a:p>
            <a:r>
              <a:rPr lang="en-US" sz="2000"/>
              <a:t>168 Hours in a week</a:t>
            </a:r>
          </a:p>
          <a:p>
            <a:pPr lvl="1"/>
            <a:r>
              <a:rPr lang="en-US" sz="2000"/>
              <a:t>Minus 8 hours of sleep per night = 112</a:t>
            </a:r>
          </a:p>
          <a:p>
            <a:pPr lvl="1"/>
            <a:r>
              <a:rPr lang="en-US" sz="2000"/>
              <a:t>Minus a 40 hour work week = 72</a:t>
            </a:r>
          </a:p>
          <a:p>
            <a:r>
              <a:rPr lang="en-US" sz="2000"/>
              <a:t>This leaves you with 72 hours a week to work with specific to your own care when you don’t have to care for others</a:t>
            </a:r>
          </a:p>
          <a:p>
            <a:r>
              <a:rPr lang="en-US" sz="2000"/>
              <a:t>Now add; caring for family members, running errands, activities of daily living</a:t>
            </a:r>
          </a:p>
          <a:p>
            <a:r>
              <a:rPr lang="en-US" sz="2000"/>
              <a:t>Ok, so it seems like there isn’t a ton of time to care for yourself, right?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133444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773BEF-9327-4EE9-814E-0DE61D702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Planning for Self-Care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52E57-5C7C-450C-8167-057E16E1B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Start by organizing your life. Ask yourself these questions:</a:t>
            </a:r>
          </a:p>
          <a:p>
            <a:pPr lvl="1"/>
            <a:r>
              <a:rPr lang="en-US" dirty="0"/>
              <a:t>How much time do you spend in the week doing something work related?</a:t>
            </a:r>
          </a:p>
          <a:p>
            <a:pPr lvl="1"/>
            <a:r>
              <a:rPr lang="en-US" dirty="0"/>
              <a:t>How much time do you spend doing something behavior analytic?</a:t>
            </a:r>
          </a:p>
          <a:p>
            <a:pPr lvl="1"/>
            <a:r>
              <a:rPr lang="en-US" dirty="0"/>
              <a:t>What are YOUR reinforcers? And how do you plan to contact them?</a:t>
            </a:r>
          </a:p>
          <a:p>
            <a:r>
              <a:rPr lang="en-US" sz="2400" dirty="0"/>
              <a:t>Watch out for going to far</a:t>
            </a:r>
          </a:p>
          <a:p>
            <a:r>
              <a:rPr lang="en-US" sz="2400" dirty="0"/>
              <a:t>Schedule larger self-care tasks just like you would schedule work tasks</a:t>
            </a:r>
          </a:p>
        </p:txBody>
      </p:sp>
    </p:spTree>
    <p:extLst>
      <p:ext uri="{BB962C8B-B14F-4D97-AF65-F5344CB8AC3E}">
        <p14:creationId xmlns:p14="http://schemas.microsoft.com/office/powerpoint/2010/main" val="3485408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E1A4FC-4489-4494-939A-9FD3C87BC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/>
              <a:t>Let’s Start Small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FA6F0-52AC-47B8-A155-C61F548C8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>
            <a:normAutofit/>
          </a:bodyPr>
          <a:lstStyle/>
          <a:p>
            <a:r>
              <a:rPr lang="en-US" sz="2000"/>
              <a:t>What’s an area of self-care you want to improve?</a:t>
            </a:r>
          </a:p>
          <a:p>
            <a:pPr lvl="1"/>
            <a:r>
              <a:rPr lang="en-US" sz="2000"/>
              <a:t>Example: I want to workout more to improve my health</a:t>
            </a:r>
          </a:p>
          <a:p>
            <a:r>
              <a:rPr lang="en-US" sz="2000"/>
              <a:t>Now let’s look at LTOs and STOs</a:t>
            </a:r>
          </a:p>
          <a:p>
            <a:pPr lvl="1"/>
            <a:r>
              <a:rPr lang="en-US" sz="2000"/>
              <a:t>LTO: I want to go to the gym 5 times per week</a:t>
            </a:r>
          </a:p>
          <a:p>
            <a:pPr lvl="1"/>
            <a:r>
              <a:rPr lang="en-US" sz="2000"/>
              <a:t>STO: I will go to the gym 1 time per week for 13 consecutive weeks</a:t>
            </a:r>
          </a:p>
          <a:p>
            <a:r>
              <a:rPr lang="en-US" sz="2000"/>
              <a:t>So what’s the ultimate side effect of working out more often?</a:t>
            </a: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44612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0E66AC-C76A-4FC1-86A4-666943565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Take Home Points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3D5F3-125C-452F-B258-19EA20549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Self-care is a great buzzword, but comes from a place of social significance, assumption, and logic, not a sufficient body of literature</a:t>
            </a:r>
          </a:p>
          <a:p>
            <a:r>
              <a:rPr lang="en-US" sz="2400"/>
              <a:t>However, behaviorally, there are some clear descriptions of specific self-care repertoires</a:t>
            </a:r>
          </a:p>
          <a:p>
            <a:r>
              <a:rPr lang="en-US" sz="2400"/>
              <a:t>Social sciences have identified specific problems with self-care deficits</a:t>
            </a:r>
          </a:p>
          <a:p>
            <a:r>
              <a:rPr lang="en-US" sz="2400"/>
              <a:t>Our ethics code does not sufficiently address self-care directly, but there are codes that can possibly relate</a:t>
            </a:r>
          </a:p>
          <a:p>
            <a:r>
              <a:rPr lang="en-US" sz="2400"/>
              <a:t>Self-care is behavior. Ultimate outcomes, LTOs, and STOs can be applied to these repertoires, but change takes time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4127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CB67DD-FF14-4019-9F5F-117E54C3B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Objectives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A500-965E-43C0-BE49-FE59A69A1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Define Self-Care and its Impact</a:t>
            </a:r>
          </a:p>
          <a:p>
            <a:r>
              <a:rPr lang="en-US" sz="2400"/>
              <a:t>Identify Types of Burnout/Behavior Related to Burnout</a:t>
            </a:r>
          </a:p>
          <a:p>
            <a:r>
              <a:rPr lang="en-US" sz="2400"/>
              <a:t>Create Actionable Goals Related to Self-Care Routines</a:t>
            </a:r>
          </a:p>
        </p:txBody>
      </p:sp>
    </p:spTree>
    <p:extLst>
      <p:ext uri="{BB962C8B-B14F-4D97-AF65-F5344CB8AC3E}">
        <p14:creationId xmlns:p14="http://schemas.microsoft.com/office/powerpoint/2010/main" val="4199246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0482A7D0-DB09-4EBA-8D52-E6A5934B6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B76427-069E-4965-A118-829CA979D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1122363"/>
            <a:ext cx="63398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FF3C2-A4C9-4857-B1C6-03A262BFD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8240" y="4700588"/>
            <a:ext cx="5252288" cy="1655762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400" kern="120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8482FDCF-45F3-40F1-8751-19B7AFB3C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100583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412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6E12A0-8971-490F-8C29-BF602C0F5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“Taking care of yourself doesn’t mean me first. It means me too.”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1EBA8-0A3E-4D5E-AAB3-665C44A48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L.R. Knost</a:t>
            </a:r>
          </a:p>
        </p:txBody>
      </p:sp>
    </p:spTree>
    <p:extLst>
      <p:ext uri="{BB962C8B-B14F-4D97-AF65-F5344CB8AC3E}">
        <p14:creationId xmlns:p14="http://schemas.microsoft.com/office/powerpoint/2010/main" val="1276261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E7F86-2260-4EFF-A93E-13BDBA313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/>
              <a:t>Thank you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9B4E20F-53EE-463D-BED7-AA6DC3545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Sspiker@teampbs.com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11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82A3F0-1D43-41B6-9A27-68437DDCD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/>
              <a:t>Who am I?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D5A13-8DC6-4A2A-B647-DB98E1FEE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>
            <a:normAutofit/>
          </a:bodyPr>
          <a:lstStyle/>
          <a:p>
            <a:r>
              <a:rPr lang="en-US" sz="2000"/>
              <a:t>Studied clinical psychology at Walden University</a:t>
            </a:r>
          </a:p>
          <a:p>
            <a:r>
              <a:rPr lang="en-US" sz="2000"/>
              <a:t>Practicing BCBA since 2012</a:t>
            </a:r>
          </a:p>
          <a:p>
            <a:r>
              <a:rPr lang="en-US" sz="2000"/>
              <a:t>Working in the field of special needs since 2008</a:t>
            </a:r>
          </a:p>
          <a:p>
            <a:r>
              <a:rPr lang="en-US" sz="2000"/>
              <a:t>Specialize working in a variety of areas including crisis management, home and community services, adults with special needs, sex offenders</a:t>
            </a:r>
          </a:p>
          <a:p>
            <a:r>
              <a:rPr lang="en-US" sz="2000"/>
              <a:t>Experience working in OBM, Forensics, Early Intervention, Training/Dissemination, Animal Behavior, etc.</a:t>
            </a:r>
          </a:p>
          <a:p>
            <a:r>
              <a:rPr lang="en-US" sz="2000"/>
              <a:t>Fun fact: Played in touring punk bands for nearly 10 years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438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5C166-9C0D-4080-A717-158191952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Some Statistics…</a:t>
            </a:r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BF7A8-0AAC-435B-8CFE-6617F6627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200" dirty="0"/>
              <a:t>Between 2008-2009 to 2014-2015, there was a 30% increase in counseling seeking among college students</a:t>
            </a:r>
          </a:p>
          <a:p>
            <a:r>
              <a:rPr lang="en-US" sz="2200" dirty="0"/>
              <a:t>61% of these students report anxiety as the primary presenting problem</a:t>
            </a:r>
          </a:p>
          <a:p>
            <a:r>
              <a:rPr lang="en-US" sz="2200" dirty="0"/>
              <a:t>1737:1 student to counselor ratio</a:t>
            </a:r>
          </a:p>
          <a:p>
            <a:r>
              <a:rPr lang="en-US" sz="2200" dirty="0"/>
              <a:t>Roughly 40% of students who start college actually finish</a:t>
            </a:r>
          </a:p>
          <a:p>
            <a:r>
              <a:rPr lang="en-US" sz="2200" dirty="0"/>
              <a:t>Reported higher rates of suicide among self-identified males 20-14 compared to self-identified females (nearly 5 times as many)</a:t>
            </a:r>
          </a:p>
          <a:p>
            <a:pPr lvl="1"/>
            <a:r>
              <a:rPr lang="en-US" sz="2200" dirty="0"/>
              <a:t>Note: this statistic does not include specific LBGTQIA+ information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6310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95B8-226A-41B2-B7B2-167CFE5EE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Indicators of Burnout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CB0193-C9FB-4C82-A4F9-0DE0EDD9E1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172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9434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5B55D-BBE0-4D2E-B230-7EFB9AB19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Indicators of Burnout Among Students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F389D-C6CD-4953-AF4B-1261C706E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What does this look like in general?</a:t>
            </a:r>
          </a:p>
          <a:p>
            <a:r>
              <a:rPr lang="en-US" sz="2400"/>
              <a:t>What does this look like for YOU?</a:t>
            </a:r>
          </a:p>
        </p:txBody>
      </p:sp>
    </p:spTree>
    <p:extLst>
      <p:ext uri="{BB962C8B-B14F-4D97-AF65-F5344CB8AC3E}">
        <p14:creationId xmlns:p14="http://schemas.microsoft.com/office/powerpoint/2010/main" val="372111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97FED-DA2B-492F-B97F-09CD8E13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Student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3A6AE-565A-4659-A4C4-432DCF070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/>
              <a:t>Burnout…</a:t>
            </a:r>
          </a:p>
          <a:p>
            <a:pPr lvl="1"/>
            <a:r>
              <a:rPr lang="en-US" dirty="0"/>
              <a:t>Reduces academic performance</a:t>
            </a:r>
          </a:p>
          <a:p>
            <a:pPr lvl="1"/>
            <a:r>
              <a:rPr lang="en-US" dirty="0"/>
              <a:t>Increases dropout rates among students</a:t>
            </a:r>
          </a:p>
          <a:p>
            <a:pPr lvl="1"/>
            <a:r>
              <a:rPr lang="en-US" dirty="0"/>
              <a:t>Diminishes relationships</a:t>
            </a:r>
          </a:p>
          <a:p>
            <a:pPr lvl="1"/>
            <a:r>
              <a:rPr lang="en-US" dirty="0"/>
              <a:t>Increases risk substance abuse</a:t>
            </a:r>
          </a:p>
          <a:p>
            <a:pPr lvl="1"/>
            <a:r>
              <a:rPr lang="en-US" dirty="0"/>
              <a:t>Increases risk of suicide attempts and successes</a:t>
            </a:r>
          </a:p>
          <a:p>
            <a:pPr lvl="1"/>
            <a:r>
              <a:rPr lang="en-US" dirty="0"/>
              <a:t>Higher rates of dropping out, changing majors, changing schools, etc.</a:t>
            </a:r>
          </a:p>
        </p:txBody>
      </p:sp>
    </p:spTree>
    <p:extLst>
      <p:ext uri="{BB962C8B-B14F-4D97-AF65-F5344CB8AC3E}">
        <p14:creationId xmlns:p14="http://schemas.microsoft.com/office/powerpoint/2010/main" val="2780215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93548-4B17-4A3E-9881-0220E39DE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Let’s Discuss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440F9-1956-45E0-9BAD-9007D855E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So why should we take care of ourselves?</a:t>
            </a:r>
          </a:p>
          <a:p>
            <a:r>
              <a:rPr lang="en-US" sz="2400"/>
              <a:t>We know the problematic outcomes regarding self-care deficits, but what are the good outcomes for healthy self-care?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02414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CC8A0A-6127-477D-911C-2C97F6496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Self-Care; An Overview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C851-ACB6-4C85-B3CB-F0C48475B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Began as a nursing model (Orem, 2001)</a:t>
            </a:r>
          </a:p>
          <a:p>
            <a:r>
              <a:rPr lang="en-US" sz="2400"/>
              <a:t>Little to no agreement on what self-care is (Godfrey, et al. 2011)</a:t>
            </a:r>
          </a:p>
          <a:p>
            <a:r>
              <a:rPr lang="en-US" sz="2400"/>
              <a:t>Behavior analytic research hasn’t quite tackled this topic</a:t>
            </a:r>
          </a:p>
          <a:p>
            <a:r>
              <a:rPr lang="en-US" sz="2400"/>
              <a:t>Self-care and outcomes related to self-care are generally two different topics</a:t>
            </a:r>
          </a:p>
          <a:p>
            <a:pPr lvl="1"/>
            <a:r>
              <a:rPr lang="en-US" dirty="0"/>
              <a:t>Self-care as a behavior</a:t>
            </a:r>
          </a:p>
          <a:p>
            <a:pPr lvl="1"/>
            <a:r>
              <a:rPr lang="en-US" dirty="0"/>
              <a:t>Outcomes of self-care</a:t>
            </a:r>
          </a:p>
          <a:p>
            <a:r>
              <a:rPr lang="en-US" sz="2400"/>
              <a:t>We have little support in behavior analytic literature regarding OUTCOMES of self-care deficits among behavior analysts</a:t>
            </a:r>
          </a:p>
        </p:txBody>
      </p:sp>
    </p:spTree>
    <p:extLst>
      <p:ext uri="{BB962C8B-B14F-4D97-AF65-F5344CB8AC3E}">
        <p14:creationId xmlns:p14="http://schemas.microsoft.com/office/powerpoint/2010/main" val="390353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1099</Words>
  <Application>Microsoft Office PowerPoint</Application>
  <PresentationFormat>Widescreen</PresentationFormat>
  <Paragraphs>128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Self-Care 101: Taking Care of Yourself During Graduate Studies</vt:lpstr>
      <vt:lpstr>Objectives</vt:lpstr>
      <vt:lpstr>Who am I?</vt:lpstr>
      <vt:lpstr>Some Statistics…</vt:lpstr>
      <vt:lpstr>Indicators of Burnout</vt:lpstr>
      <vt:lpstr>Indicators of Burnout Among Students</vt:lpstr>
      <vt:lpstr>Student Impact</vt:lpstr>
      <vt:lpstr>Let’s Discuss</vt:lpstr>
      <vt:lpstr>Self-Care; An Overview</vt:lpstr>
      <vt:lpstr>Defining Self-Care</vt:lpstr>
      <vt:lpstr>Examples of Self-Caring Behavior</vt:lpstr>
      <vt:lpstr>Other Examples of Self-Caring Behavior</vt:lpstr>
      <vt:lpstr>So, how do we do this?</vt:lpstr>
      <vt:lpstr>Start at the beginning, not the end</vt:lpstr>
      <vt:lpstr>Let’s Practice</vt:lpstr>
      <vt:lpstr>Consider This</vt:lpstr>
      <vt:lpstr>Planning for Self-Care</vt:lpstr>
      <vt:lpstr>Let’s Start Small</vt:lpstr>
      <vt:lpstr>Take Home Points</vt:lpstr>
      <vt:lpstr>Questions?</vt:lpstr>
      <vt:lpstr>“Taking care of yourself doesn’t mean me first. It means me too.”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Self-Care 101: Taking Care of Yourself During Graduate Studies</dc:title>
  <dc:creator>Shane Spiker</dc:creator>
  <cp:lastModifiedBy>Shane Spiker</cp:lastModifiedBy>
  <cp:revision>1</cp:revision>
  <dcterms:created xsi:type="dcterms:W3CDTF">2019-09-04T19:21:54Z</dcterms:created>
  <dcterms:modified xsi:type="dcterms:W3CDTF">2019-09-04T19:23:38Z</dcterms:modified>
</cp:coreProperties>
</file>